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257" r:id="rId3"/>
    <p:sldId id="270" r:id="rId4"/>
    <p:sldId id="271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434" autoAdjust="0"/>
  </p:normalViewPr>
  <p:slideViewPr>
    <p:cSldViewPr snapToGrid="0">
      <p:cViewPr varScale="1">
        <p:scale>
          <a:sx n="71" d="100"/>
          <a:sy n="71" d="100"/>
        </p:scale>
        <p:origin x="121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2A6FA-19E5-4530-8E92-E7C545222338}" type="datetimeFigureOut">
              <a:rPr lang="en-US" smtClean="0"/>
              <a:pPr/>
              <a:t>4/18/2022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21FA7-53BB-431B-BD21-66F8481CD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4C491BD-6194-4E51-ABE5-08A78BA5D132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A077828-BA68-4FDB-B286-F99BFA8E39AE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กฎหมายสิ่งแวดล้อม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สงวนลิขสิทธิ์ โดย บริษัท เอไอเอ็ม คอนซัลแตนท์ จำกัด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DB0AFA1-087E-401B-9EE8-E2A9F81D2861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18/04/65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81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18/04/65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75805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18/04/65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464233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707F3-18E9-4CDF-ABE2-7D0CDBA9D667}" type="datetime1">
              <a:rPr lang="th-TH"/>
              <a:pPr>
                <a:defRPr/>
              </a:pPr>
              <a:t>18/04/65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E7BCC-A2AE-4FEA-AEE1-FBD87B7DDA9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639972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F807-0E03-41E3-B6F0-4666956555B5}" type="datetime1">
              <a:rPr lang="th-TH"/>
              <a:pPr>
                <a:defRPr/>
              </a:pPr>
              <a:t>18/04/65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4DA2C-68FD-4707-9CCC-DB4A3143A74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066416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D24D-470D-4AC6-9E50-D4D049866E1C}" type="datetime1">
              <a:rPr lang="th-TH"/>
              <a:pPr>
                <a:defRPr/>
              </a:pPr>
              <a:t>18/04/65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46B2F-32E5-4534-994B-F5E5F619EDC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46284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70B3-E003-4781-A0B1-E84946261D26}" type="datetime1">
              <a:rPr lang="th-TH"/>
              <a:pPr>
                <a:defRPr/>
              </a:pPr>
              <a:t>18/04/65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F472D-BD1F-466C-B8D3-D9BB1DE0A6B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57794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97266-AF0E-4FC1-B5DA-C537BF239B9C}" type="datetime1">
              <a:rPr lang="th-TH"/>
              <a:pPr>
                <a:defRPr/>
              </a:pPr>
              <a:t>18/04/65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25446-72A4-4255-8766-38084A1DE86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376090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7E60-2EB8-44E0-8E02-6E01ADF756FB}" type="datetime1">
              <a:rPr lang="th-TH"/>
              <a:pPr>
                <a:defRPr/>
              </a:pPr>
              <a:t>18/04/65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152AC-6E4F-48C5-9033-2B868489333B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469744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47A27-D455-4386-92E3-4E96BEE8A254}" type="datetime1">
              <a:rPr lang="th-TH"/>
              <a:pPr>
                <a:defRPr/>
              </a:pPr>
              <a:t>18/04/65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C819D-8443-4FCB-A002-67309705E3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812583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A5378-16E6-48F2-BE0E-249C3179A3A0}" type="datetime1">
              <a:rPr lang="th-TH"/>
              <a:pPr>
                <a:defRPr/>
              </a:pPr>
              <a:t>18/04/65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4712D-27E4-43A9-A709-727A1FC3C43C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1052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18/04/65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536103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80EFC-EA06-4E7A-BD84-EE01BCD8EB45}" type="datetime1">
              <a:rPr lang="th-TH"/>
              <a:pPr>
                <a:defRPr/>
              </a:pPr>
              <a:t>18/04/65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A77F9-2706-4212-8559-E4D02A59B49F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186411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8B455-CAB6-409A-9A22-39494B2C07E6}" type="datetime1">
              <a:rPr lang="th-TH"/>
              <a:pPr>
                <a:defRPr/>
              </a:pPr>
              <a:t>18/04/65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035E6-8DFE-423E-9F59-02531F06A4D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835274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12798-1B63-4C0A-980A-3DF738A268E9}" type="datetime1">
              <a:rPr lang="th-TH"/>
              <a:pPr>
                <a:defRPr/>
              </a:pPr>
              <a:t>18/04/65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075EE-C67A-4F50-AC19-7653DBFF7F4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50195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18/04/65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59301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18/04/65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65447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18/04/65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64729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18/04/65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83493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18/04/65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24504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18/04/65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78682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18/04/65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49888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149450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18/04/65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7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9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5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753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8366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40B7BF-AB41-457D-BC2B-BF77F6CA611D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18/04/65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AAF993-73DF-4218-A45D-BAA079F544DF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646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89032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กฎกระทรวง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กำหนดอัตราเงินสมทบกองทุนประกันสังคม พ.ศ. 2565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ประกาศในราชกิจจา</a:t>
            </a:r>
            <a:r>
              <a:rPr lang="th-TH" altLang="en-US" sz="3400" dirty="0" err="1" smtClean="0">
                <a:solidFill>
                  <a:prstClr val="black"/>
                </a:solidFill>
              </a:rPr>
              <a:t>นุเบกษา</a:t>
            </a:r>
            <a:r>
              <a:rPr lang="th-TH" altLang="en-US" sz="3400" dirty="0" smtClean="0">
                <a:solidFill>
                  <a:prstClr val="black"/>
                </a:solidFill>
              </a:rPr>
              <a:t> 11 เมษายน 2565</a:t>
            </a:r>
            <a:endParaRPr lang="th-TH" altLang="en-US" sz="3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98463" indent="-398463">
              <a:buFont typeface="Wingdings" pitchFamily="2" charset="2"/>
              <a:buChar char="q"/>
            </a:pPr>
            <a:r>
              <a:rPr lang="th-TH" sz="2800" dirty="0" smtClean="0">
                <a:latin typeface="Cordia New" pitchFamily="34" charset="-34"/>
              </a:rPr>
              <a:t>กฎกระทรวงนี้ให้ใช้บังคับตั้งแต่วันที่ 1 พฤษภาคม พ.ศ. 2565 เป็นต้นไป</a:t>
            </a:r>
            <a:endParaRPr lang="th-TH" sz="2800" dirty="0" smtClean="0">
              <a:solidFill>
                <a:srgbClr val="FF0000"/>
              </a:solidFill>
              <a:latin typeface="Cordia New" pitchFamily="34" charset="-34"/>
            </a:endParaRPr>
          </a:p>
          <a:p>
            <a:pPr marL="398463" indent="-398463">
              <a:buFont typeface="Wingdings" pitchFamily="2" charset="2"/>
              <a:buChar char="q"/>
            </a:pPr>
            <a:r>
              <a:rPr lang="th-TH" sz="2800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ให้ยกเลิกกฎกระทรวงกำหนดอัตราเงินสมทบกองทุนประกันสังคม พ.ศ. 2564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3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98463" indent="-398463">
              <a:buFont typeface="Wingdings" pitchFamily="2" charset="2"/>
              <a:buChar char="q"/>
            </a:pPr>
            <a:r>
              <a:rPr lang="th-TH" sz="2800" dirty="0" smtClean="0">
                <a:latin typeface="Cordia New" pitchFamily="34" charset="-34"/>
              </a:rPr>
              <a:t>ให้รัฐบาล นายจ้าง และผู้ประกันตนตามมาตรา 33 ออกเงินสมทบเข้ากองทุนเพื่อการจ่ายประโยชน์ทดแทนในกรณีประสบอันตรายหรือเจ็บป่วย กรณีทุพพลภาพ กรณีตาย กรณีคลอดบุตร กรณีสงเคราะห์บุตร กรณีชราภาพ และกรณีว่างงาน ตามบัญชีอัตราเงินสมทบท้ายกฎกระทรวงนี้</a:t>
            </a:r>
          </a:p>
          <a:p>
            <a:pPr marL="398463" indent="-398463"/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		</a:t>
            </a:r>
          </a:p>
        </p:txBody>
      </p:sp>
      <p:sp>
        <p:nvSpPr>
          <p:cNvPr id="5" name="Rectangle 4"/>
          <p:cNvSpPr/>
          <p:nvPr/>
        </p:nvSpPr>
        <p:spPr>
          <a:xfrm>
            <a:off x="661288" y="2931240"/>
            <a:ext cx="8229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ตั้งแต่วันที่</a:t>
            </a:r>
            <a:r>
              <a:rPr lang="en-US" sz="28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1 </a:t>
            </a:r>
            <a:r>
              <a:rPr lang="en-US" sz="28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พฤษภาคม</a:t>
            </a:r>
            <a:r>
              <a:rPr lang="en-US" sz="28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28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พ.ศ</a:t>
            </a:r>
            <a:r>
              <a:rPr lang="en-US" sz="28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. 2565 </a:t>
            </a:r>
            <a:r>
              <a:rPr lang="en-US" sz="28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ถึงวันที่</a:t>
            </a:r>
            <a:r>
              <a:rPr lang="en-US" sz="28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31 </a:t>
            </a:r>
            <a:r>
              <a:rPr lang="en-US" sz="28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กรกฎาคม</a:t>
            </a:r>
            <a:r>
              <a:rPr lang="en-US" sz="28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28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พ.ศ</a:t>
            </a:r>
            <a:r>
              <a:rPr lang="en-US" sz="28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. </a:t>
            </a:r>
            <a:r>
              <a:rPr lang="en-US" sz="28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2565</a:t>
            </a:r>
            <a:endParaRPr lang="th-TH" sz="2800" b="1" dirty="0" smtClean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r>
              <a:rPr lang="th-TH" sz="2800" dirty="0">
                <a:latin typeface="Cordia New" panose="020B0304020202020204" pitchFamily="34" charset="-34"/>
              </a:rPr>
              <a:t> - นายจ้าง นำส่งอัตราเงินสมทบประกันสังคม ร้อยละ </a:t>
            </a:r>
            <a:r>
              <a:rPr lang="th-TH" sz="2800" dirty="0" smtClean="0">
                <a:latin typeface="Cordia New" panose="020B0304020202020204" pitchFamily="34" charset="-34"/>
              </a:rPr>
              <a:t>1</a:t>
            </a:r>
          </a:p>
          <a:p>
            <a:r>
              <a:rPr lang="th-TH" sz="2800" dirty="0">
                <a:latin typeface="Cordia New" panose="020B0304020202020204" pitchFamily="34" charset="-34"/>
              </a:rPr>
              <a:t> - ลูกจ้าง ม.33 นำส่งอัตราเงินสมทบประกันสังคม ร้อยละ </a:t>
            </a:r>
            <a:r>
              <a:rPr lang="th-TH" sz="2800" dirty="0" smtClean="0">
                <a:latin typeface="Cordia New" panose="020B0304020202020204" pitchFamily="34" charset="-34"/>
              </a:rPr>
              <a:t>1</a:t>
            </a:r>
          </a:p>
          <a:p>
            <a:r>
              <a:rPr lang="th-TH" sz="2800" b="1" dirty="0">
                <a:latin typeface="Cordia New" panose="020B0304020202020204" pitchFamily="34" charset="-34"/>
              </a:rPr>
              <a:t>ตั้งแต่วันที่ 1 สิงหาคม พ.ศ. 2565 เป็นต้น</a:t>
            </a:r>
            <a:r>
              <a:rPr lang="th-TH" sz="2800" b="1" dirty="0" smtClean="0">
                <a:latin typeface="Cordia New" panose="020B0304020202020204" pitchFamily="34" charset="-34"/>
              </a:rPr>
              <a:t>ไป</a:t>
            </a:r>
          </a:p>
          <a:p>
            <a:r>
              <a:rPr lang="th-TH" sz="2800" dirty="0">
                <a:latin typeface="Cordia New" panose="020B0304020202020204" pitchFamily="34" charset="-34"/>
              </a:rPr>
              <a:t> - นายจ้าง นำส่งอัตราเงินสมทบประกันสังคม ร้อยละ </a:t>
            </a:r>
            <a:r>
              <a:rPr lang="th-TH" sz="2800" dirty="0" smtClean="0">
                <a:latin typeface="Cordia New" panose="020B0304020202020204" pitchFamily="34" charset="-34"/>
              </a:rPr>
              <a:t>5</a:t>
            </a:r>
          </a:p>
          <a:p>
            <a:r>
              <a:rPr lang="th-TH" sz="2800" dirty="0">
                <a:latin typeface="Cordia New" panose="020B0304020202020204" pitchFamily="34" charset="-34"/>
              </a:rPr>
              <a:t> - ลูกจ้าง ม.33 นำส่งอัตราเงินสมทบประกันสังคม ร้อยละ 5</a:t>
            </a:r>
            <a:endParaRPr lang="en-US" sz="28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4</a:t>
            </a:fld>
            <a:endParaRPr lang="en-US" altLang="en-US" sz="10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0" y="1700213"/>
            <a:ext cx="7561263" cy="401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บริษัท เอไอ</a:t>
            </a:r>
            <a:r>
              <a:rPr lang="th-TH" altLang="en-US" sz="3400" dirty="0" err="1">
                <a:solidFill>
                  <a:srgbClr val="00B050"/>
                </a:solidFill>
              </a:rPr>
              <a:t>เอ็ม</a:t>
            </a:r>
            <a:r>
              <a:rPr lang="th-TH" altLang="en-US" sz="3400" dirty="0">
                <a:solidFill>
                  <a:srgbClr val="00B050"/>
                </a:solidFill>
              </a:rPr>
              <a:t> </a:t>
            </a:r>
            <a:r>
              <a:rPr lang="th-TH" altLang="en-US" sz="3400" dirty="0" err="1">
                <a:solidFill>
                  <a:srgbClr val="00B050"/>
                </a:solidFill>
              </a:rPr>
              <a:t>คอนซัลแตนท์</a:t>
            </a:r>
            <a:r>
              <a:rPr lang="th-TH" altLang="en-US" sz="3400" dirty="0">
                <a:solidFill>
                  <a:srgbClr val="00B050"/>
                </a:solidFill>
              </a:rPr>
              <a:t> จำกัด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 smtClean="0">
                <a:solidFill>
                  <a:srgbClr val="00B050"/>
                </a:solidFill>
              </a:rPr>
              <a:t>324/11 </a:t>
            </a:r>
            <a:r>
              <a:rPr lang="th-TH" altLang="en-US" sz="3400" dirty="0">
                <a:solidFill>
                  <a:srgbClr val="00B050"/>
                </a:solidFill>
              </a:rPr>
              <a:t>ถ.มาเจริญ แขวง</a:t>
            </a:r>
            <a:r>
              <a:rPr lang="th-TH" altLang="en-US" sz="3400" dirty="0" smtClean="0">
                <a:solidFill>
                  <a:srgbClr val="00B050"/>
                </a:solidFill>
              </a:rPr>
              <a:t>หนอง</a:t>
            </a:r>
            <a:r>
              <a:rPr lang="th-TH" altLang="en-US" sz="3400" smtClean="0">
                <a:solidFill>
                  <a:srgbClr val="00B050"/>
                </a:solidFill>
              </a:rPr>
              <a:t>ค้างพลู</a:t>
            </a:r>
            <a:endParaRPr lang="th-TH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 dirty="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Tel</a:t>
            </a:r>
            <a:r>
              <a:rPr lang="th-TH" altLang="en-US" sz="3400" dirty="0">
                <a:solidFill>
                  <a:srgbClr val="00B050"/>
                </a:solidFill>
              </a:rPr>
              <a:t>. 02-</a:t>
            </a:r>
            <a:r>
              <a:rPr lang="en-US" altLang="en-US" sz="3400" dirty="0">
                <a:solidFill>
                  <a:srgbClr val="00B050"/>
                </a:solidFill>
              </a:rPr>
              <a:t>489-2500-1, 086-3751811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 dirty="0">
                <a:solidFill>
                  <a:srgbClr val="00B050"/>
                </a:solidFill>
              </a:rPr>
              <a:t>  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FF0000"/>
                </a:solidFill>
              </a:rPr>
              <a:t>Email: </a:t>
            </a:r>
            <a:r>
              <a:rPr lang="en-US" altLang="en-US" sz="3400" u="sng" dirty="0">
                <a:solidFill>
                  <a:srgbClr val="FF0000"/>
                </a:solidFill>
              </a:rPr>
              <a:t>marketing@aimconsultant.com</a:t>
            </a:r>
            <a:endParaRPr lang="th-TH" altLang="en-US" sz="3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2425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218</Words>
  <Application>Microsoft Office PowerPoint</Application>
  <PresentationFormat>On-screen Show (4:3)</PresentationFormat>
  <Paragraphs>40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Angsana New</vt:lpstr>
      <vt:lpstr>Arial</vt:lpstr>
      <vt:lpstr>Calibri</vt:lpstr>
      <vt:lpstr>Cordia New</vt:lpstr>
      <vt:lpstr>Wingdings</vt:lpstr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Microsoft account</cp:lastModifiedBy>
  <cp:revision>204</cp:revision>
  <dcterms:created xsi:type="dcterms:W3CDTF">2020-07-02T04:19:53Z</dcterms:created>
  <dcterms:modified xsi:type="dcterms:W3CDTF">2022-04-18T01:15:00Z</dcterms:modified>
</cp:coreProperties>
</file>